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78" r:id="rId3"/>
    <p:sldId id="257" r:id="rId4"/>
    <p:sldId id="258" r:id="rId5"/>
    <p:sldId id="279" r:id="rId6"/>
    <p:sldId id="260" r:id="rId7"/>
    <p:sldId id="280" r:id="rId8"/>
    <p:sldId id="281" r:id="rId9"/>
    <p:sldId id="277" r:id="rId10"/>
    <p:sldId id="283" r:id="rId11"/>
    <p:sldId id="282" r:id="rId12"/>
    <p:sldId id="259" r:id="rId13"/>
    <p:sldId id="269" r:id="rId14"/>
    <p:sldId id="275" r:id="rId15"/>
    <p:sldId id="261" r:id="rId16"/>
    <p:sldId id="270" r:id="rId17"/>
    <p:sldId id="271" r:id="rId18"/>
    <p:sldId id="272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6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2CE22-0B21-47AF-886F-9C73723E433F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9E93-063F-4974-A8C5-EFE50E828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3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9E93-063F-4974-A8C5-EFE50E8288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94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CDC3-1E44-4B92-B24E-9C728DDB13E4}" type="datetime1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10069-E098-491A-AB36-D7CE73BC035F}" type="datetime1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C25FF-81C5-4BAC-A65D-65D13E234412}" type="datetime1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2619-51CF-42BC-B8B0-DB15EC6D015D}" type="datetime1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58EA-6171-468D-8913-2E9370ECBC31}" type="datetime1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84E48-8070-43CA-99A7-C8869F580E86}" type="datetime1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AEBF-C48D-4039-816B-8EFF12FDA085}" type="datetime1">
              <a:rPr lang="en-US" smtClean="0"/>
              <a:t>7/7/2015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D7861-CF23-449A-89E3-DD61CD4F59E2}" type="datetime1">
              <a:rPr lang="en-US" smtClean="0"/>
              <a:t>7/7/2015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5B570-52D5-49E8-9A17-BE49C5CDB0AD}" type="datetime1">
              <a:rPr lang="en-US" smtClean="0"/>
              <a:t>7/7/2015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43BC5-1AB0-4E06-A7FB-B84B8EE0930E}" type="datetime1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D04C-2AB3-425E-92F4-CF1A776CFDF7}" type="datetime1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0D434BC-4761-4137-9DDE-E6D1B0E1F447}" type="datetime1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comscire.com/cart/index.php?main_page=product_info&amp;cPath=0&amp;products_id=4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://www.idquantique.com/random-number-generators/ordering/online-shop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://ubld.it/products/truerng-hardware-random-number-generator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coquant.com/products/category/quantum-random-number-generator/pqrng-150-quantum-random-number-generator" TargetMode="External"/><Relationship Id="rId2" Type="http://schemas.openxmlformats.org/officeDocument/2006/relationships/hyperlink" Target="http://www.letech.jpn.com/rng/products_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xxx.lanl.gov/abs/quant-ph/9907006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cloudflare.com/why-randomness-matters" TargetMode="External"/><Relationship Id="rId2" Type="http://schemas.openxmlformats.org/officeDocument/2006/relationships/hyperlink" Target="http://security.stackexchange.com/questions/42327/how-does-a-weakness-in-a-random-number-generator-lead-to-a-compromise-of-the-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848600" cy="1698625"/>
          </a:xfrm>
        </p:spPr>
        <p:txBody>
          <a:bodyPr/>
          <a:lstStyle/>
          <a:p>
            <a:r>
              <a:rPr lang="en-US" sz="4000" dirty="0" smtClean="0"/>
              <a:t>High-speed Hardware random number generator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Geiger mode photo detector</a:t>
            </a:r>
          </a:p>
          <a:p>
            <a:endParaRPr lang="en-US" dirty="0"/>
          </a:p>
          <a:p>
            <a:r>
              <a:rPr lang="en-US" dirty="0" smtClean="0"/>
              <a:t>Presented by: Dr. Dmitriy Beznosko, Physics Dept., SST, NU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773344"/>
            <a:ext cx="4090988" cy="106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5773344"/>
            <a:ext cx="3422147" cy="846531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81000"/>
            <a:ext cx="6375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1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Tests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read </a:t>
            </a:r>
            <a:r>
              <a:rPr lang="en-US" sz="2000" dirty="0"/>
              <a:t>the data as 16bit signed integers and plot them as a </a:t>
            </a:r>
            <a:r>
              <a:rPr lang="en-US" sz="2000" dirty="0" smtClean="0"/>
              <a:t>histogram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ENT</a:t>
            </a:r>
            <a:r>
              <a:rPr lang="en-US" sz="2000" baseline="30000" dirty="0"/>
              <a:t>1</a:t>
            </a:r>
            <a:r>
              <a:rPr lang="en-US" sz="2000" dirty="0" smtClean="0"/>
              <a:t> test </a:t>
            </a:r>
            <a:r>
              <a:rPr lang="en-US" sz="1600" i="1" dirty="0" smtClean="0"/>
              <a:t>(sample size dependence. Ideal values for infinite set only)</a:t>
            </a:r>
            <a:endParaRPr lang="en-US" sz="2000" i="1" dirty="0" smtClean="0"/>
          </a:p>
          <a:p>
            <a:pPr lvl="1"/>
            <a:r>
              <a:rPr lang="en-US" sz="1600" dirty="0" smtClean="0"/>
              <a:t>‘ideal’ values: Entropy=8, mean=127.5, chi-test between10% and 90%, correl.=0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187" y="1524000"/>
            <a:ext cx="4365625" cy="250444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225326"/>
              </p:ext>
            </p:extLst>
          </p:nvPr>
        </p:nvGraphicFramePr>
        <p:xfrm>
          <a:off x="1708149" y="4686678"/>
          <a:ext cx="5727700" cy="1892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7330"/>
                <a:gridCol w="4230370"/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Test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Name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Result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Entropy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7.999888 bits per byte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</a:t>
                      </a:r>
                      <a:r>
                        <a:rPr lang="ru-RU" sz="1200">
                          <a:effectLst/>
                        </a:rPr>
                        <a:t>hi-square Test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252.64 for 1633342 samples, randomly exceed this value 53% of times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Arithmetic Mean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r>
                        <a:rPr lang="en-US" sz="1200">
                          <a:effectLst/>
                        </a:rPr>
                        <a:t>7</a:t>
                      </a:r>
                      <a:r>
                        <a:rPr lang="ru-RU" sz="1200">
                          <a:effectLst/>
                        </a:rPr>
                        <a:t>.4651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Monte Carlo Value For Pi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3.140154916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Serial Correlation Coeffcient</a:t>
                      </a:r>
                      <a:endParaRPr lang="en-US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0.000019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6477000"/>
            <a:ext cx="5715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baseline="30000" dirty="0" smtClean="0"/>
              <a:t>1</a:t>
            </a:r>
            <a:r>
              <a:rPr lang="en-US" sz="900" b="1" dirty="0" smtClean="0"/>
              <a:t>Walker</a:t>
            </a:r>
            <a:r>
              <a:rPr lang="en-US" sz="900" b="1" dirty="0"/>
              <a:t>, John.</a:t>
            </a:r>
            <a:r>
              <a:rPr lang="en-US" sz="900" dirty="0"/>
              <a:t> A Pseudorandom Number Sequence Test Program. </a:t>
            </a:r>
            <a:r>
              <a:rPr lang="en-US" sz="900" i="1" dirty="0"/>
              <a:t>http://www.fourmilab.ch/random/</a:t>
            </a:r>
            <a:endParaRPr lang="en-US" sz="9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45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design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dirty="0" smtClean="0"/>
              <a:t>Work in progress</a:t>
            </a:r>
          </a:p>
          <a:p>
            <a:pPr lvl="1"/>
            <a:r>
              <a:rPr lang="en-US" dirty="0" smtClean="0"/>
              <a:t>Physics part completed</a:t>
            </a:r>
          </a:p>
          <a:p>
            <a:pPr lvl="1"/>
            <a:r>
              <a:rPr lang="en-US" dirty="0" smtClean="0"/>
              <a:t>Needs implementation</a:t>
            </a:r>
          </a:p>
          <a:p>
            <a:pPr lvl="1"/>
            <a:r>
              <a:rPr lang="en-US" dirty="0" smtClean="0"/>
              <a:t>Based on USB microcontroller (Arduino-like, 20MHz)</a:t>
            </a:r>
          </a:p>
          <a:p>
            <a:pPr lvl="1"/>
            <a:r>
              <a:rPr lang="en-US" dirty="0" smtClean="0"/>
              <a:t>Design parts in progress: </a:t>
            </a:r>
          </a:p>
          <a:p>
            <a:pPr lvl="2"/>
            <a:r>
              <a:rPr lang="en-US" dirty="0" smtClean="0"/>
              <a:t>LED driver</a:t>
            </a:r>
          </a:p>
          <a:p>
            <a:pPr lvl="2"/>
            <a:r>
              <a:rPr lang="en-US" dirty="0" smtClean="0"/>
              <a:t>Amplifier + discriminator</a:t>
            </a:r>
          </a:p>
          <a:p>
            <a:pPr lvl="2"/>
            <a:r>
              <a:rPr lang="en-US" dirty="0" smtClean="0"/>
              <a:t>Power up-converter 5-70V</a:t>
            </a:r>
          </a:p>
          <a:p>
            <a:pPr lvl="2"/>
            <a:r>
              <a:rPr lang="en-US" dirty="0" smtClean="0"/>
              <a:t>Compact assembly</a:t>
            </a:r>
          </a:p>
          <a:p>
            <a:pPr lvl="1"/>
            <a:r>
              <a:rPr lang="en-US" dirty="0" smtClean="0"/>
              <a:t>Software</a:t>
            </a:r>
          </a:p>
          <a:p>
            <a:pPr lvl="2"/>
            <a:r>
              <a:rPr lang="en-US" dirty="0" smtClean="0"/>
              <a:t>AMLS implementation</a:t>
            </a:r>
          </a:p>
          <a:p>
            <a:pPr lvl="2"/>
            <a:r>
              <a:rPr lang="en-US" dirty="0" smtClean="0"/>
              <a:t>Streaming of linear distributed numbers (possibly Gaussian as well)</a:t>
            </a:r>
          </a:p>
          <a:p>
            <a:pPr lvl="2"/>
            <a:r>
              <a:rPr lang="en-US" dirty="0" smtClean="0"/>
              <a:t>Output to file of differently distributed random numbers</a:t>
            </a:r>
          </a:p>
          <a:p>
            <a:pPr lvl="2"/>
            <a:r>
              <a:rPr lang="en-US" dirty="0" smtClean="0"/>
              <a:t>User-friendly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194" name="Picture 2" descr="C:\Users\dmitriy.beznosko\Documents\activities\2013\research\Random_number_gen\presentations\DSC07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05200"/>
            <a:ext cx="3759233" cy="132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7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Commercialization possibility: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Innovative </a:t>
            </a:r>
            <a:r>
              <a:rPr lang="en-US" sz="2200" dirty="0"/>
              <a:t>Hi-Speed USB3 Quantum True-Random Number Generator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PC-side </a:t>
            </a:r>
            <a:r>
              <a:rPr lang="en-US" dirty="0"/>
              <a:t>software allows to save numbers as file or to feed into another program (via port emulation or </a:t>
            </a:r>
            <a:r>
              <a:rPr lang="en-US" dirty="0" smtClean="0"/>
              <a:t>network)</a:t>
            </a:r>
            <a:endParaRPr lang="en-US" dirty="0"/>
          </a:p>
          <a:p>
            <a:pPr lvl="1"/>
            <a:r>
              <a:rPr lang="en-US" dirty="0"/>
              <a:t>Allows to model linearly distributed random numbers, normal distribution and other common ones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Internal </a:t>
            </a:r>
            <a:r>
              <a:rPr lang="en-US" dirty="0" smtClean="0"/>
              <a:t>controller keeps </a:t>
            </a:r>
            <a:r>
              <a:rPr lang="en-US" dirty="0"/>
              <a:t>the calibration and ensures </a:t>
            </a:r>
            <a:r>
              <a:rPr lang="en-US" dirty="0" smtClean="0"/>
              <a:t>quality</a:t>
            </a:r>
          </a:p>
          <a:p>
            <a:r>
              <a:rPr lang="en-US" dirty="0"/>
              <a:t>Fast operations – ~</a:t>
            </a:r>
            <a:r>
              <a:rPr lang="en-US" dirty="0" smtClean="0"/>
              <a:t>10 </a:t>
            </a:r>
            <a:r>
              <a:rPr lang="en-US" dirty="0" err="1" smtClean="0"/>
              <a:t>Mbits</a:t>
            </a:r>
            <a:r>
              <a:rPr lang="en-US" dirty="0" smtClean="0"/>
              <a:t>/sec per sensor</a:t>
            </a:r>
            <a:endParaRPr lang="en-US" dirty="0"/>
          </a:p>
          <a:p>
            <a:r>
              <a:rPr lang="en-US" dirty="0"/>
              <a:t>Reliability and Continuous operations</a:t>
            </a:r>
          </a:p>
          <a:p>
            <a:r>
              <a:rPr lang="en-US" dirty="0"/>
              <a:t>USB (2&amp;3) connectivity</a:t>
            </a:r>
            <a:endParaRPr lang="ru-RU" dirty="0"/>
          </a:p>
          <a:p>
            <a:r>
              <a:rPr lang="en-US" dirty="0"/>
              <a:t>SATA, PCI-E </a:t>
            </a:r>
            <a:r>
              <a:rPr lang="en-US" dirty="0" smtClean="0"/>
              <a:t>possible</a:t>
            </a:r>
          </a:p>
          <a:p>
            <a:r>
              <a:rPr lang="en-US" dirty="0" smtClean="0"/>
              <a:t>Expected cost ~&lt;$200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2050" name="Picture 2" descr="C:\Users\dmitriy.beznosko\AppData\Local\Microsoft\Windows\Temporary Internet Files\Content.IE5\P9R930Q7\MC900431571[1]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19" b="3885"/>
          <a:stretch/>
        </p:blipFill>
        <p:spPr bwMode="auto">
          <a:xfrm>
            <a:off x="4038600" y="4023359"/>
            <a:ext cx="5105400" cy="283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50629" y="3810000"/>
            <a:ext cx="11082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http://guruprasad.net/wp-content/uploads/2014/07/l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4896">
            <a:off x="6902456" y="4218214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dmitriy.beznosko\AppData\Local\Microsoft\Windows\Temporary Internet Files\Content.IE5\V595TFK5\MC90043390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9690">
            <a:off x="5837112" y="4293785"/>
            <a:ext cx="12573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53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762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Competitors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9675"/>
            <a:ext cx="8229600" cy="5495925"/>
          </a:xfrm>
        </p:spPr>
        <p:txBody>
          <a:bodyPr>
            <a:normAutofit/>
          </a:bodyPr>
          <a:lstStyle/>
          <a:p>
            <a:r>
              <a:rPr lang="en-US" dirty="0"/>
              <a:t>Quantis-USB-4M module </a:t>
            </a:r>
            <a:endParaRPr lang="en-US" dirty="0" smtClean="0"/>
          </a:p>
          <a:p>
            <a:pPr lvl="4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www.idquantique.com/random-number-generators/ordering/online-shop.html</a:t>
            </a:r>
            <a:endParaRPr lang="en-US" dirty="0" smtClean="0"/>
          </a:p>
          <a:p>
            <a:pPr lvl="1"/>
            <a:r>
              <a:rPr lang="en-US" dirty="0" smtClean="0"/>
              <a:t>Optical mirror reflection (half-transparent)</a:t>
            </a:r>
          </a:p>
          <a:p>
            <a:pPr lvl="1"/>
            <a:r>
              <a:rPr lang="en-US" dirty="0" smtClean="0"/>
              <a:t>4Mbit/sec (vs. minimal of 10 proposed)</a:t>
            </a:r>
          </a:p>
          <a:p>
            <a:pPr lvl="1"/>
            <a:r>
              <a:rPr lang="en-US" dirty="0" smtClean="0"/>
              <a:t>High cost – €990</a:t>
            </a:r>
          </a:p>
          <a:p>
            <a:r>
              <a:rPr lang="en-US" dirty="0" err="1" smtClean="0"/>
              <a:t>ComScire</a:t>
            </a:r>
            <a:endParaRPr lang="en-US" dirty="0" smtClean="0"/>
          </a:p>
          <a:p>
            <a:pPr lvl="4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comscire.com/cart/index.php?main_page=product_info&amp;cPath=0&amp;products_id=4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Shot noise in transistor – poor source, unstable</a:t>
            </a:r>
          </a:p>
          <a:p>
            <a:pPr lvl="1"/>
            <a:r>
              <a:rPr lang="en-US" dirty="0"/>
              <a:t>4Mbit/sec (vs. minimal </a:t>
            </a:r>
            <a:r>
              <a:rPr lang="en-US" dirty="0" smtClean="0"/>
              <a:t>of </a:t>
            </a:r>
            <a:r>
              <a:rPr lang="en-US" dirty="0"/>
              <a:t>10 proposed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High cost - $</a:t>
            </a:r>
            <a:r>
              <a:rPr lang="en-US" dirty="0" smtClean="0"/>
              <a:t>895</a:t>
            </a:r>
          </a:p>
          <a:p>
            <a:r>
              <a:rPr lang="en-US" dirty="0" smtClean="0"/>
              <a:t>ubld.it</a:t>
            </a:r>
          </a:p>
          <a:p>
            <a:pPr lvl="4"/>
            <a:r>
              <a:rPr lang="en-US" dirty="0">
                <a:hlinkClick r:id="rId4"/>
              </a:rPr>
              <a:t>http://ubld.it/products/truerng-hardware-random-number-generator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Uses effect in a semiconductor </a:t>
            </a:r>
            <a:r>
              <a:rPr lang="en-US" dirty="0" smtClean="0"/>
              <a:t>junction - </a:t>
            </a:r>
            <a:r>
              <a:rPr lang="en-US" dirty="0"/>
              <a:t>poor source, </a:t>
            </a:r>
            <a:r>
              <a:rPr lang="en-US" dirty="0" smtClean="0"/>
              <a:t>unstable</a:t>
            </a:r>
          </a:p>
          <a:p>
            <a:pPr lvl="1"/>
            <a:r>
              <a:rPr lang="en-US" dirty="0"/>
              <a:t>Slow - 350 </a:t>
            </a:r>
            <a:r>
              <a:rPr lang="en-US" dirty="0" smtClean="0"/>
              <a:t>kilobits/second</a:t>
            </a:r>
          </a:p>
          <a:p>
            <a:pPr lvl="1"/>
            <a:r>
              <a:rPr lang="en-US" dirty="0" smtClean="0"/>
              <a:t>Low cost - $50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46" name="Picture 2" descr="http://www.idquantique.com/images/stories/Products/quantis-us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836" y="457200"/>
            <a:ext cx="188595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rueRNG Hardware Random Number Generat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6091392"/>
            <a:ext cx="1553936" cy="76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PQ4000KU Hardware Random Number Genera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211" y="3810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62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Competitors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Random.org</a:t>
            </a:r>
          </a:p>
          <a:p>
            <a:pPr lvl="1"/>
            <a:r>
              <a:rPr lang="en-US" dirty="0" smtClean="0"/>
              <a:t>Uses atmospheric noise – can be duplicated / compromised if schematic/location is known</a:t>
            </a:r>
          </a:p>
          <a:p>
            <a:pPr lvl="1"/>
            <a:r>
              <a:rPr lang="en-US" dirty="0" smtClean="0"/>
              <a:t>This is slow and large equipment – can not fit inside a computer, transmitted over internet (not secure), bits/sec only</a:t>
            </a:r>
          </a:p>
          <a:p>
            <a:r>
              <a:rPr lang="en-US" dirty="0" err="1" smtClean="0"/>
              <a:t>LETech</a:t>
            </a:r>
            <a:endParaRPr lang="en-US" dirty="0" smtClean="0"/>
          </a:p>
          <a:p>
            <a:pPr lvl="4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www.letech.jpn.com/rng/products_e.html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Uses thermal noise – poor source of randomness, unstable</a:t>
            </a:r>
          </a:p>
          <a:p>
            <a:pPr lvl="1"/>
            <a:r>
              <a:rPr lang="en-US" dirty="0" smtClean="0"/>
              <a:t>Need special processing to improve quality </a:t>
            </a:r>
          </a:p>
          <a:p>
            <a:pPr lvl="4"/>
            <a:r>
              <a:rPr lang="en-US" sz="1100" dirty="0"/>
              <a:t>Takeshi </a:t>
            </a:r>
            <a:r>
              <a:rPr lang="en-US" sz="1100" dirty="0" smtClean="0"/>
              <a:t>SAITO, </a:t>
            </a:r>
            <a:r>
              <a:rPr lang="en-US" sz="1100" dirty="0"/>
              <a:t>Koichi </a:t>
            </a:r>
            <a:r>
              <a:rPr lang="en-US" sz="1100" dirty="0" smtClean="0"/>
              <a:t>ISHII, </a:t>
            </a:r>
            <a:r>
              <a:rPr lang="en-US" sz="1100" dirty="0"/>
              <a:t>Isao </a:t>
            </a:r>
            <a:r>
              <a:rPr lang="en-US" sz="1100" dirty="0" smtClean="0"/>
              <a:t>TATSUNO, </a:t>
            </a:r>
            <a:r>
              <a:rPr lang="en-US" sz="1100" dirty="0"/>
              <a:t>Susumu </a:t>
            </a:r>
            <a:r>
              <a:rPr lang="en-US" sz="1100" dirty="0" smtClean="0"/>
              <a:t>SUKAGAWA, </a:t>
            </a:r>
            <a:r>
              <a:rPr lang="en-US" sz="1100" dirty="0" err="1"/>
              <a:t>Tomotake</a:t>
            </a:r>
            <a:r>
              <a:rPr lang="en-US" sz="1100" dirty="0"/>
              <a:t> YANAGITA, “Randomness and Genuine Random Number </a:t>
            </a:r>
            <a:r>
              <a:rPr lang="en-US" sz="1100" dirty="0" smtClean="0"/>
              <a:t>Generator With </a:t>
            </a:r>
            <a:r>
              <a:rPr lang="en-US" sz="1100" dirty="0"/>
              <a:t>Self-testing Functions”, Joint International Conference on Supercomputing in </a:t>
            </a:r>
            <a:r>
              <a:rPr lang="en-US" sz="1100" dirty="0" smtClean="0"/>
              <a:t>Nuclear </a:t>
            </a:r>
            <a:r>
              <a:rPr lang="en-US" sz="1100" dirty="0"/>
              <a:t>Applications and Monte Carlo 2010 (SNA + MC2010) </a:t>
            </a:r>
            <a:endParaRPr lang="en-US" sz="1100" dirty="0" smtClean="0"/>
          </a:p>
          <a:p>
            <a:r>
              <a:rPr lang="en-US" sz="2100" dirty="0" smtClean="0"/>
              <a:t>Pico Quant</a:t>
            </a:r>
          </a:p>
          <a:p>
            <a:pPr lvl="4"/>
            <a:r>
              <a:rPr lang="en-US" sz="900" dirty="0" smtClean="0">
                <a:hlinkClick r:id="rId3"/>
              </a:rPr>
              <a:t>http://www.picoquant.com/products/category/quantum-random-number-generator/pqrng-150-quantum-random-number-generator</a:t>
            </a:r>
            <a:r>
              <a:rPr lang="en-US" sz="900" dirty="0" smtClean="0"/>
              <a:t> </a:t>
            </a:r>
          </a:p>
          <a:p>
            <a:pPr lvl="1"/>
            <a:r>
              <a:rPr lang="en-US" sz="1700" dirty="0" smtClean="0"/>
              <a:t>quantum </a:t>
            </a:r>
            <a:r>
              <a:rPr lang="en-US" sz="1700" dirty="0"/>
              <a:t>randomness of photon arrival </a:t>
            </a:r>
            <a:r>
              <a:rPr lang="en-US" sz="1700" dirty="0" smtClean="0"/>
              <a:t>times – good randomness but hard in implementation, unstable</a:t>
            </a:r>
          </a:p>
          <a:p>
            <a:pPr lvl="1"/>
            <a:r>
              <a:rPr lang="en-US" sz="1800" dirty="0"/>
              <a:t>150 </a:t>
            </a:r>
            <a:r>
              <a:rPr lang="en-US" sz="1800" dirty="0" err="1" smtClean="0"/>
              <a:t>Mbits</a:t>
            </a:r>
            <a:r>
              <a:rPr lang="en-US" sz="1800" dirty="0" smtClean="0"/>
              <a:t>/s</a:t>
            </a:r>
          </a:p>
          <a:p>
            <a:pPr lvl="1"/>
            <a:r>
              <a:rPr lang="en-US" sz="1800" dirty="0" smtClean="0"/>
              <a:t>Prohibitively high cost </a:t>
            </a:r>
            <a:r>
              <a:rPr lang="en-US" sz="1800" dirty="0" smtClean="0">
                <a:solidFill>
                  <a:srgbClr val="C00000"/>
                </a:solidFill>
              </a:rPr>
              <a:t>€12500</a:t>
            </a:r>
            <a:endParaRPr lang="en-US" sz="17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122" name="Picture 2" descr="http://www.letech.jpn.com/rng/img/USB_modul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999041" y="2828544"/>
            <a:ext cx="685800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picoquant.com/images/uploads/product_images/14/pqrng150__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565" y="5595934"/>
            <a:ext cx="1428749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5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Seeds, keys, phone cards, science simulations etc. require high-quality random numbers</a:t>
            </a:r>
          </a:p>
          <a:p>
            <a:r>
              <a:rPr lang="en-US" sz="2800" dirty="0" smtClean="0"/>
              <a:t>Software generators are weak/slow</a:t>
            </a:r>
          </a:p>
          <a:p>
            <a:r>
              <a:rPr lang="en-US" sz="2800" dirty="0" smtClean="0"/>
              <a:t>Hardware generators are slow/expensive (existing)</a:t>
            </a:r>
          </a:p>
          <a:p>
            <a:r>
              <a:rPr lang="en-US" sz="2800" dirty="0" smtClean="0"/>
              <a:t>Proposed HRNG is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affordable, reliable </a:t>
            </a:r>
            <a:r>
              <a:rPr lang="en-US" sz="2800" dirty="0" smtClean="0"/>
              <a:t>and miniature solution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accessible</a:t>
            </a:r>
            <a:r>
              <a:rPr lang="en-US" sz="2800" dirty="0" smtClean="0"/>
              <a:t> for scientific, large corporate, small office, educational and personal usage.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2" descr="C:\Users\ookamiyokai\AppData\Local\Microsoft\Windows\Temporary Internet Files\Content.IE5\38CVME18\MC90044131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066" y="228600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002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our focus from early on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is on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the global consumers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52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patents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A. Stefanov et al., at URL: </a:t>
            </a:r>
            <a:r>
              <a:rPr lang="da-DK" dirty="0">
                <a:hlinkClick r:id="rId2"/>
              </a:rPr>
              <a:t>http://</a:t>
            </a:r>
            <a:r>
              <a:rPr lang="da-DK" dirty="0" smtClean="0">
                <a:hlinkClick r:id="rId2"/>
              </a:rPr>
              <a:t>xxx.lanl.gov/abs/quant-ph/9907006</a:t>
            </a:r>
            <a:endParaRPr lang="da-DK" dirty="0" smtClean="0"/>
          </a:p>
          <a:p>
            <a:r>
              <a:rPr lang="en-US" dirty="0"/>
              <a:t>US 7197523 </a:t>
            </a:r>
            <a:r>
              <a:rPr lang="en-US" dirty="0" smtClean="0"/>
              <a:t>B2  -USA</a:t>
            </a:r>
          </a:p>
          <a:p>
            <a:r>
              <a:rPr lang="en-US" dirty="0"/>
              <a:t>CN 100505540 </a:t>
            </a:r>
            <a:r>
              <a:rPr lang="en-US" dirty="0" smtClean="0"/>
              <a:t>C  -China</a:t>
            </a:r>
          </a:p>
          <a:p>
            <a:r>
              <a:rPr lang="en-US" dirty="0" smtClean="0"/>
              <a:t>Above are generic patents for the actual </a:t>
            </a:r>
            <a:r>
              <a:rPr lang="en-US" dirty="0" err="1" smtClean="0"/>
              <a:t>underlighing</a:t>
            </a:r>
            <a:r>
              <a:rPr lang="en-US" dirty="0" smtClean="0"/>
              <a:t> idea. The implementation proposed is different and patentable as such.</a:t>
            </a:r>
          </a:p>
          <a:p>
            <a:r>
              <a:rPr lang="en-US" dirty="0"/>
              <a:t>Related patents: US 20110127415 A1, EP 2592547 </a:t>
            </a:r>
            <a:r>
              <a:rPr lang="en-US" dirty="0" smtClean="0"/>
              <a:t>A1</a:t>
            </a:r>
          </a:p>
          <a:p>
            <a:r>
              <a:rPr lang="en-US" dirty="0"/>
              <a:t>Related ideas: US 6393448 B1, WO 2009064167 A2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721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504" y="45720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Безопасность данных -краткое введение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Качественный генератор случайных чисел (ГСЧ) – основа для всех систем безопасности данных</a:t>
            </a:r>
            <a:endParaRPr lang="en-US" dirty="0" smtClean="0"/>
          </a:p>
          <a:p>
            <a:pPr lvl="1"/>
            <a:r>
              <a:rPr lang="ru-RU" dirty="0" smtClean="0"/>
              <a:t>Примеры простых атак: подделка сессионного </a:t>
            </a:r>
            <a:r>
              <a:rPr lang="en-US" dirty="0" smtClean="0"/>
              <a:t>ID, private key, </a:t>
            </a:r>
            <a:r>
              <a:rPr lang="ru-RU" dirty="0" smtClean="0"/>
              <a:t>номера телефонной карточки, купона…</a:t>
            </a:r>
          </a:p>
          <a:p>
            <a:r>
              <a:rPr lang="ru-RU" dirty="0" smtClean="0"/>
              <a:t>В последовательностях, полученных </a:t>
            </a:r>
            <a:r>
              <a:rPr lang="ru-RU" smtClean="0"/>
              <a:t>от псе</a:t>
            </a:r>
            <a:r>
              <a:rPr lang="ru-RU"/>
              <a:t>в</a:t>
            </a:r>
            <a:r>
              <a:rPr lang="ru-RU" smtClean="0"/>
              <a:t>до-случайного </a:t>
            </a:r>
            <a:r>
              <a:rPr lang="ru-RU" dirty="0" smtClean="0"/>
              <a:t>ГСЧ (ПГСЧ), всегда есть уязвимости – как минимум, требуется начальное значение (</a:t>
            </a:r>
            <a:r>
              <a:rPr lang="en-US" dirty="0" smtClean="0"/>
              <a:t>seed)</a:t>
            </a:r>
          </a:p>
          <a:p>
            <a:r>
              <a:rPr lang="ru-RU" dirty="0" smtClean="0"/>
              <a:t>Как правило, за </a:t>
            </a:r>
            <a:r>
              <a:rPr lang="en-US" dirty="0" smtClean="0"/>
              <a:t>seed</a:t>
            </a:r>
            <a:r>
              <a:rPr lang="ru-RU" dirty="0" smtClean="0"/>
              <a:t> берется системное время в микросекундах.</a:t>
            </a:r>
          </a:p>
          <a:p>
            <a:pPr lvl="1"/>
            <a:r>
              <a:rPr lang="en-US" dirty="0" smtClean="0"/>
              <a:t> </a:t>
            </a:r>
            <a:r>
              <a:rPr lang="ru-RU" dirty="0" smtClean="0"/>
              <a:t>При атаке на сервер, если предположить что время на нем и компьютере хакера в пределах 10 секунд, то нужно проверить лишь 10млн </a:t>
            </a:r>
            <a:r>
              <a:rPr lang="en-US" dirty="0" smtClean="0"/>
              <a:t>seeds</a:t>
            </a:r>
            <a:r>
              <a:rPr lang="ru-RU" dirty="0" smtClean="0"/>
              <a:t>  что очень быстро на современном ПК.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2" descr="C:\Users\dmitriy.beznosko\AppData\Local\Microsoft\Windows\Temporary Internet Files\Content.IE5\V595TFK5\MC90044213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399"/>
            <a:ext cx="762000" cy="7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6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ПГСЧ</a:t>
            </a:r>
            <a:r>
              <a:rPr lang="en-US" dirty="0" smtClean="0"/>
              <a:t> </a:t>
            </a:r>
            <a:r>
              <a:rPr lang="ru-RU" dirty="0" smtClean="0"/>
              <a:t>и АГСЧ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Быстрые ПГСЧ – слабый ключ, хороший ПГСЧ – медленный и мало ключей, ограниченные методом</a:t>
            </a:r>
          </a:p>
          <a:p>
            <a:r>
              <a:rPr lang="ru-RU" dirty="0" smtClean="0"/>
              <a:t>Аппаратный генератор случайных чисел (АГСЧ) – работает путем предоставления аппаратного (не математического) источника «случайности». </a:t>
            </a:r>
          </a:p>
          <a:p>
            <a:pPr lvl="1"/>
            <a:r>
              <a:rPr lang="ru-RU" dirty="0" smtClean="0"/>
              <a:t>Это радиоактивный распад (медленно), хаотическое движение жидкости (очень медленно), атмосферные шумы (медленно), и другие непредсказуемые системы которые не могут быть разгаданы хакером даже если он получит доступ к нему.</a:t>
            </a:r>
          </a:p>
          <a:p>
            <a:pPr lvl="1"/>
            <a:r>
              <a:rPr lang="ru-RU" dirty="0" smtClean="0"/>
              <a:t>Последнее исключает псевдо-АГСЧ как </a:t>
            </a:r>
            <a:r>
              <a:rPr lang="en-US" dirty="0"/>
              <a:t>/</a:t>
            </a:r>
            <a:r>
              <a:rPr lang="en-US" dirty="0" err="1"/>
              <a:t>dev</a:t>
            </a:r>
            <a:r>
              <a:rPr lang="en-US" dirty="0"/>
              <a:t>/random(4) </a:t>
            </a:r>
            <a:r>
              <a:rPr lang="ru-RU" dirty="0" smtClean="0"/>
              <a:t>в ядре </a:t>
            </a:r>
            <a:r>
              <a:rPr lang="en-US" dirty="0" smtClean="0"/>
              <a:t>Linux </a:t>
            </a:r>
            <a:r>
              <a:rPr lang="ru-RU" dirty="0" smtClean="0"/>
              <a:t>которое использует «хаос» в работе ПК</a:t>
            </a:r>
          </a:p>
          <a:p>
            <a:r>
              <a:rPr lang="ru-RU" dirty="0" smtClean="0"/>
              <a:t>АГСЧ должен быть БЫСТРЫМ и БЕЗОПАСНЫМ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2" descr="C:\Users\dmitriy.beznosko\AppData\Local\Microsoft\Windows\Temporary Internet Files\Content.IE5\P9R930Q7\MC9000589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410200"/>
            <a:ext cx="1166774" cy="108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0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Инновационный Высокоскоростной </a:t>
            </a:r>
            <a:r>
              <a:rPr lang="en-US" sz="3200" dirty="0" smtClean="0"/>
              <a:t>USB3 </a:t>
            </a:r>
            <a:r>
              <a:rPr lang="ru-RU" sz="3200" dirty="0" smtClean="0"/>
              <a:t>Квантовый</a:t>
            </a:r>
            <a:r>
              <a:rPr lang="en-US" sz="3200" dirty="0" smtClean="0"/>
              <a:t> </a:t>
            </a:r>
            <a:r>
              <a:rPr lang="ru-RU" sz="3200" dirty="0" smtClean="0"/>
              <a:t>Генератор Случайных Чисел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Предлагаемый АГСЧ использует совершенно непредсказуемую квантово-механическую природу поглощения света фотодетектором. Единичные фотоны при поглощении дают сигнал</a:t>
            </a:r>
            <a:r>
              <a:rPr lang="en-US" dirty="0" smtClean="0"/>
              <a:t> ‘1’</a:t>
            </a:r>
            <a:r>
              <a:rPr lang="ru-RU" dirty="0" smtClean="0"/>
              <a:t>, иначе</a:t>
            </a:r>
            <a:r>
              <a:rPr lang="en-US" dirty="0" smtClean="0"/>
              <a:t> – ‘0’</a:t>
            </a:r>
          </a:p>
          <a:p>
            <a:r>
              <a:rPr lang="ru-RU" dirty="0" smtClean="0"/>
              <a:t>Высока скорость </a:t>
            </a:r>
            <a:r>
              <a:rPr lang="en-US" dirty="0" smtClean="0"/>
              <a:t>–</a:t>
            </a:r>
            <a:r>
              <a:rPr lang="ru-RU" dirty="0" smtClean="0"/>
              <a:t> от</a:t>
            </a:r>
            <a:r>
              <a:rPr lang="en-US" dirty="0" smtClean="0"/>
              <a:t> 10s </a:t>
            </a:r>
            <a:r>
              <a:rPr lang="ru-RU" dirty="0" smtClean="0"/>
              <a:t>до </a:t>
            </a:r>
            <a:r>
              <a:rPr lang="en-US" dirty="0" smtClean="0"/>
              <a:t>100s </a:t>
            </a:r>
            <a:r>
              <a:rPr lang="en-US" dirty="0" err="1" smtClean="0"/>
              <a:t>Mbits</a:t>
            </a:r>
            <a:r>
              <a:rPr lang="en-US" dirty="0" smtClean="0"/>
              <a:t>/sec</a:t>
            </a:r>
          </a:p>
          <a:p>
            <a:r>
              <a:rPr lang="ru-RU" dirty="0" smtClean="0"/>
              <a:t>Надежность и</a:t>
            </a:r>
            <a:r>
              <a:rPr lang="en-US" dirty="0" smtClean="0"/>
              <a:t> </a:t>
            </a:r>
            <a:r>
              <a:rPr lang="ru-RU" dirty="0" smtClean="0"/>
              <a:t>Непрерывность работы</a:t>
            </a:r>
            <a:endParaRPr lang="en-US" dirty="0"/>
          </a:p>
          <a:p>
            <a:r>
              <a:rPr lang="en-US" dirty="0" smtClean="0"/>
              <a:t>USB (2&amp;3) </a:t>
            </a:r>
            <a:r>
              <a:rPr lang="ru-RU" dirty="0" smtClean="0"/>
              <a:t>совместимость</a:t>
            </a:r>
          </a:p>
          <a:p>
            <a:r>
              <a:rPr lang="en-US" dirty="0" smtClean="0"/>
              <a:t>SATA, PCI-E </a:t>
            </a:r>
            <a:r>
              <a:rPr lang="ru-RU" dirty="0" smtClean="0"/>
              <a:t>возможность</a:t>
            </a:r>
            <a:endParaRPr lang="en-US" dirty="0" smtClean="0"/>
          </a:p>
          <a:p>
            <a:r>
              <a:rPr lang="ru-RU" dirty="0" smtClean="0"/>
              <a:t>Также </a:t>
            </a:r>
            <a:r>
              <a:rPr lang="en-US" dirty="0" smtClean="0"/>
              <a:t>5.25” </a:t>
            </a:r>
            <a:r>
              <a:rPr lang="ru-RU" dirty="0" smtClean="0"/>
              <a:t>модуль</a:t>
            </a:r>
            <a:endParaRPr lang="en-US" dirty="0" smtClean="0"/>
          </a:p>
          <a:p>
            <a:r>
              <a:rPr lang="ru-RU" dirty="0" smtClean="0"/>
              <a:t>Цена </a:t>
            </a:r>
            <a:r>
              <a:rPr lang="en-US" dirty="0" smtClean="0"/>
              <a:t>&lt;$200</a:t>
            </a:r>
          </a:p>
        </p:txBody>
      </p:sp>
      <p:pic>
        <p:nvPicPr>
          <p:cNvPr id="2050" name="Picture 2" descr="C:\Users\dmitriy.beznosko\AppData\Local\Microsoft\Windows\Temporary Internet Files\Content.IE5\P9R930Q7\MC900431571[1]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3171" y="3794759"/>
            <a:ext cx="5562600" cy="294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15200" y="3581400"/>
            <a:ext cx="11082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http://guruprasad.net/wp-content/uploads/2014/07/le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4896">
            <a:off x="6467027" y="3989614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dmitriy.beznosko\AppData\Local\Microsoft\Windows\Temporary Internet Files\Content.IE5\V595TFK5\MC90043390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9690">
            <a:off x="5401683" y="4065185"/>
            <a:ext cx="12573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 numbers are used in simulations (!), encryption, security, calling card number generation, lotteries etc…</a:t>
            </a:r>
          </a:p>
          <a:p>
            <a:r>
              <a:rPr lang="en-US" dirty="0" smtClean="0"/>
              <a:t> From HEP - can use Geiger mode photodetector (MPPC or similar) for simple hardware random number generator</a:t>
            </a:r>
          </a:p>
          <a:p>
            <a:r>
              <a:rPr lang="en-US" dirty="0" smtClean="0"/>
              <a:t>Advantages: low cost, high speed (up to 10Mbits/), simplicity and robustness, small size (USB flash memory or similar)</a:t>
            </a:r>
          </a:p>
          <a:p>
            <a:r>
              <a:rPr lang="en-US" dirty="0" smtClean="0"/>
              <a:t>Technical difficulties: stability, achieving equal distribution</a:t>
            </a:r>
          </a:p>
          <a:p>
            <a:r>
              <a:rPr lang="en-US" dirty="0" smtClean="0"/>
              <a:t>Suitable for UG students’ involvement as introduction into HEP instrumentation for future research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849491"/>
            <a:ext cx="3328988" cy="863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942989"/>
            <a:ext cx="2736346" cy="67688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64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 Работы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24384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Свет от светодиода попадает на поверхность фотодетектора</a:t>
            </a:r>
            <a:endParaRPr lang="en-US" dirty="0" smtClean="0"/>
          </a:p>
          <a:p>
            <a:r>
              <a:rPr lang="ru-RU" dirty="0" smtClean="0"/>
              <a:t>В случае поглощения полученный сигнал фиксируется</a:t>
            </a:r>
            <a:endParaRPr lang="en-US" dirty="0" smtClean="0"/>
          </a:p>
          <a:p>
            <a:r>
              <a:rPr lang="ru-RU" dirty="0" smtClean="0"/>
              <a:t>Внутренний процессор поддерживается калибровку устройства и качество работы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29387698"/>
              </p:ext>
            </p:extLst>
          </p:nvPr>
        </p:nvGraphicFramePr>
        <p:xfrm>
          <a:off x="5410200" y="381000"/>
          <a:ext cx="3643313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r:id="rId3" imgW="3108703" imgH="3120894" progId="">
                  <p:embed/>
                </p:oleObj>
              </mc:Choice>
              <mc:Fallback>
                <p:oleObj r:id="rId3" imgW="3108703" imgH="3120894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81000"/>
                        <a:ext cx="3643313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191000"/>
            <a:ext cx="7848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Программа на ПК позволяет сохранить данные как файл или предоставить их другой программе (через эмуляцию порта или соединение через сеть («</a:t>
            </a:r>
            <a:r>
              <a:rPr lang="en-US" dirty="0" err="1" smtClean="0"/>
              <a:t>localhost</a:t>
            </a:r>
            <a:r>
              <a:rPr lang="ru-RU" dirty="0" smtClean="0"/>
              <a:t>»))</a:t>
            </a:r>
            <a:endParaRPr lang="en-US" dirty="0" smtClean="0"/>
          </a:p>
          <a:p>
            <a:r>
              <a:rPr lang="ru-RU" dirty="0" smtClean="0"/>
              <a:t>Прибор предоставляет линейно распределенные случайные числа, распределенные нормально и по другим распространённым распределениям.</a:t>
            </a:r>
            <a:r>
              <a:rPr lang="en-US" dirty="0" smtClean="0"/>
              <a:t> </a:t>
            </a:r>
            <a:r>
              <a:rPr lang="ru-RU" dirty="0" smtClean="0"/>
              <a:t>Пользовательские функции также могут быть указаны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Seeds,</a:t>
            </a:r>
            <a:r>
              <a:rPr lang="ru-RU" sz="2800" dirty="0" smtClean="0"/>
              <a:t> ключи шифровки, телефонные карточки, научные симуляции и т.д. – все требует высококачественного источника случайных чисел</a:t>
            </a:r>
            <a:endParaRPr lang="en-US" sz="2800" dirty="0" smtClean="0"/>
          </a:p>
          <a:p>
            <a:r>
              <a:rPr lang="ru-RU" sz="2800" dirty="0" smtClean="0"/>
              <a:t>Программные генераторы медленны/слабы</a:t>
            </a:r>
            <a:endParaRPr lang="en-US" sz="2800" dirty="0" smtClean="0"/>
          </a:p>
          <a:p>
            <a:r>
              <a:rPr lang="ru-RU" sz="2800" dirty="0" smtClean="0"/>
              <a:t>Аппаратные генераторы медленны/дорогие (существующие)</a:t>
            </a:r>
            <a:r>
              <a:rPr lang="en-US" sz="2800" dirty="0" smtClean="0"/>
              <a:t>)</a:t>
            </a:r>
          </a:p>
          <a:p>
            <a:r>
              <a:rPr lang="ru-RU" sz="2800" dirty="0" smtClean="0"/>
              <a:t>Предложенное АГСЧ решение является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недорогим, доступным и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надежным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для корпоративного, офисного</a:t>
            </a:r>
            <a:r>
              <a:rPr lang="en-US" sz="2800" dirty="0" smtClean="0"/>
              <a:t>,</a:t>
            </a:r>
            <a:r>
              <a:rPr lang="ru-RU" sz="2800" dirty="0" smtClean="0"/>
              <a:t> образовательного и персонального применения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122" name="Picture 2" descr="C:\Users\ookamiyokai\AppData\Local\Microsoft\Windows\Temporary Internet Files\Content.IE5\38CVME18\MC90044131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066" y="228600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8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Short intro to secure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Good </a:t>
            </a:r>
            <a:r>
              <a:rPr lang="en-US" b="1" dirty="0"/>
              <a:t>random numbers are </a:t>
            </a:r>
            <a:r>
              <a:rPr lang="en-US" b="1" dirty="0" smtClean="0"/>
              <a:t>fundamental </a:t>
            </a:r>
            <a:r>
              <a:rPr lang="en-US" b="1" dirty="0"/>
              <a:t>to </a:t>
            </a:r>
            <a:r>
              <a:rPr lang="en-US" b="1" dirty="0" smtClean="0"/>
              <a:t>~all </a:t>
            </a:r>
            <a:r>
              <a:rPr lang="en-US" b="1" dirty="0"/>
              <a:t>secure computer systems. </a:t>
            </a:r>
            <a:endParaRPr lang="en-US" b="1" dirty="0" smtClean="0"/>
          </a:p>
          <a:p>
            <a:r>
              <a:rPr lang="en-US" dirty="0" smtClean="0"/>
              <a:t>Simple example of </a:t>
            </a:r>
            <a:r>
              <a:rPr lang="en-US" dirty="0"/>
              <a:t>an </a:t>
            </a:r>
            <a:r>
              <a:rPr lang="en-US" dirty="0" smtClean="0"/>
              <a:t>attack:</a:t>
            </a:r>
          </a:p>
          <a:p>
            <a:pPr lvl="1"/>
            <a:r>
              <a:rPr lang="en-US" dirty="0" smtClean="0"/>
              <a:t>log </a:t>
            </a:r>
            <a:r>
              <a:rPr lang="en-US" dirty="0"/>
              <a:t>into a web site </a:t>
            </a:r>
            <a:r>
              <a:rPr lang="en-US" dirty="0" smtClean="0"/>
              <a:t>- </a:t>
            </a:r>
            <a:r>
              <a:rPr lang="en-US" dirty="0"/>
              <a:t>assigned a unique ID for that session </a:t>
            </a:r>
            <a:endParaRPr lang="en-US" dirty="0" smtClean="0"/>
          </a:p>
          <a:p>
            <a:pPr lvl="1"/>
            <a:r>
              <a:rPr lang="en-US" dirty="0" smtClean="0"/>
              <a:t>Needs </a:t>
            </a:r>
            <a:r>
              <a:rPr lang="en-US" dirty="0"/>
              <a:t>to be unique to you and not guessable by someone else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If someone else can guess </a:t>
            </a:r>
            <a:r>
              <a:rPr lang="en-US" dirty="0" smtClean="0"/>
              <a:t>it, </a:t>
            </a:r>
            <a:r>
              <a:rPr lang="en-US" dirty="0"/>
              <a:t>they can impersonate you</a:t>
            </a:r>
            <a:r>
              <a:rPr lang="en-US" dirty="0" smtClean="0"/>
              <a:t>. Same is true for a private key, phone card or coupon #, etc…</a:t>
            </a:r>
          </a:p>
          <a:p>
            <a:r>
              <a:rPr lang="en-US" dirty="0"/>
              <a:t>Although pseudo-random number </a:t>
            </a:r>
            <a:r>
              <a:rPr lang="en-US" dirty="0" smtClean="0"/>
              <a:t>generators (PRNG) </a:t>
            </a:r>
            <a:r>
              <a:rPr lang="en-US" dirty="0"/>
              <a:t>can generate a sequence of apparently random </a:t>
            </a:r>
            <a:r>
              <a:rPr lang="en-US" dirty="0" smtClean="0"/>
              <a:t>numbers, </a:t>
            </a:r>
            <a:r>
              <a:rPr lang="en-US" dirty="0"/>
              <a:t>they have </a:t>
            </a:r>
            <a:r>
              <a:rPr lang="en-US" dirty="0" smtClean="0"/>
              <a:t>weaknesses (e.g. they all need a starting seed).</a:t>
            </a:r>
          </a:p>
          <a:p>
            <a:r>
              <a:rPr lang="en-US" dirty="0" smtClean="0"/>
              <a:t>Suppose PRNG used is </a:t>
            </a:r>
            <a:r>
              <a:rPr lang="en-US" dirty="0"/>
              <a:t>seeded with the current time, </a:t>
            </a:r>
            <a:r>
              <a:rPr lang="en-US" dirty="0" smtClean="0"/>
              <a:t>in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Attacker </a:t>
            </a:r>
            <a:r>
              <a:rPr lang="en-US" dirty="0"/>
              <a:t>assumes that your machine </a:t>
            </a:r>
            <a:r>
              <a:rPr lang="en-US" dirty="0" smtClean="0"/>
              <a:t>time</a:t>
            </a:r>
            <a:r>
              <a:rPr lang="en-US" dirty="0"/>
              <a:t>, </a:t>
            </a:r>
            <a:r>
              <a:rPr lang="en-US" dirty="0" smtClean="0"/>
              <a:t>say, </a:t>
            </a:r>
            <a:r>
              <a:rPr lang="en-US" dirty="0"/>
              <a:t>within 10 seconds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Attacker knows which PRNG is used or has same code/library</a:t>
            </a:r>
          </a:p>
          <a:p>
            <a:pPr lvl="1"/>
            <a:r>
              <a:rPr lang="en-US" dirty="0" smtClean="0"/>
              <a:t> Then seed </a:t>
            </a:r>
            <a:r>
              <a:rPr lang="en-US" dirty="0"/>
              <a:t>for your PRNG is known within </a:t>
            </a:r>
            <a:r>
              <a:rPr lang="en-US" dirty="0" smtClean="0"/>
              <a:t>~ </a:t>
            </a:r>
            <a:r>
              <a:rPr lang="en-US" dirty="0"/>
              <a:t>10 seconds range; </a:t>
            </a:r>
            <a:r>
              <a:rPr lang="en-US" i="1" dirty="0" smtClean="0"/>
              <a:t>N </a:t>
            </a:r>
            <a:r>
              <a:rPr lang="en-US" i="1" dirty="0"/>
              <a:t>= </a:t>
            </a:r>
            <a:r>
              <a:rPr lang="en-US" i="1" dirty="0" smtClean="0"/>
              <a:t>10 000 000</a:t>
            </a:r>
            <a:r>
              <a:rPr lang="en-US" dirty="0" smtClean="0"/>
              <a:t> </a:t>
            </a:r>
            <a:r>
              <a:rPr lang="en-US" dirty="0"/>
              <a:t>possible seeds. </a:t>
            </a:r>
            <a:r>
              <a:rPr lang="en-US" dirty="0" smtClean="0"/>
              <a:t>A modern PC will take no time to generate and try these keys.</a:t>
            </a:r>
          </a:p>
          <a:p>
            <a:endParaRPr lang="en-US" dirty="0"/>
          </a:p>
          <a:p>
            <a:pPr lvl="4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security.stackexchange.com/questions/42327/how-does-a-weakness-in-a-random-number-generator-lead-to-a-compromise-of-the-ent</a:t>
            </a:r>
            <a:endParaRPr lang="en-US" dirty="0" smtClean="0"/>
          </a:p>
          <a:p>
            <a:pPr lvl="4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blog.cloudflare.com/why-randomness-matters</a:t>
            </a:r>
            <a:endParaRPr lang="en-US" dirty="0" smtClean="0"/>
          </a:p>
        </p:txBody>
      </p:sp>
      <p:pic>
        <p:nvPicPr>
          <p:cNvPr id="1026" name="Picture 2" descr="C:\Users\dmitriy.beznosko\AppData\Local\Microsoft\Windows\Temporary Internet Files\Content.IE5\V595TFK5\MC900442136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670" y="1295400"/>
            <a:ext cx="113533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73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PRNGs and HRNGs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1376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Fast PRNG – weak key. Slow PRNG – few keys, still limited in strength. Result typically is repeatable if given same seed.</a:t>
            </a:r>
          </a:p>
          <a:p>
            <a:r>
              <a:rPr lang="en-US" dirty="0" smtClean="0"/>
              <a:t>Hardware random </a:t>
            </a:r>
            <a:r>
              <a:rPr lang="en-US" dirty="0"/>
              <a:t>number generator (HRND) works by </a:t>
            </a:r>
            <a:r>
              <a:rPr lang="en-US" dirty="0" smtClean="0"/>
              <a:t>providing </a:t>
            </a:r>
            <a:r>
              <a:rPr lang="en-US" dirty="0"/>
              <a:t>a source of truly random numbers that don't come from a mathematical process. </a:t>
            </a:r>
            <a:endParaRPr lang="en-US" dirty="0" smtClean="0"/>
          </a:p>
          <a:p>
            <a:r>
              <a:rPr lang="en-US" dirty="0" smtClean="0"/>
              <a:t>Source of randomness can be from </a:t>
            </a:r>
            <a:r>
              <a:rPr lang="en-US" dirty="0"/>
              <a:t>radioactive </a:t>
            </a:r>
            <a:r>
              <a:rPr lang="en-US" dirty="0" smtClean="0"/>
              <a:t>decay (slow), the chaotic </a:t>
            </a:r>
            <a:r>
              <a:rPr lang="en-US" dirty="0"/>
              <a:t>motion of </a:t>
            </a:r>
            <a:r>
              <a:rPr lang="en-US" dirty="0" smtClean="0"/>
              <a:t>fluids (very slow</a:t>
            </a:r>
            <a:r>
              <a:rPr lang="en-US" dirty="0"/>
              <a:t>)</a:t>
            </a:r>
            <a:r>
              <a:rPr lang="en-US" dirty="0" smtClean="0"/>
              <a:t>, </a:t>
            </a:r>
            <a:r>
              <a:rPr lang="en-US" dirty="0"/>
              <a:t>atmospheric </a:t>
            </a:r>
            <a:r>
              <a:rPr lang="en-US" dirty="0" smtClean="0"/>
              <a:t>noise (</a:t>
            </a:r>
            <a:r>
              <a:rPr lang="en-US" dirty="0"/>
              <a:t>slow</a:t>
            </a:r>
            <a:r>
              <a:rPr lang="en-US" dirty="0" smtClean="0"/>
              <a:t>), quantum-based, or from </a:t>
            </a:r>
            <a:r>
              <a:rPr lang="en-US" dirty="0"/>
              <a:t>other </a:t>
            </a:r>
            <a:r>
              <a:rPr lang="en-US" dirty="0" smtClean="0"/>
              <a:t>unpredictable systems that can not be guessed by an attacker </a:t>
            </a:r>
            <a:r>
              <a:rPr lang="en-US" u="sng" dirty="0" smtClean="0"/>
              <a:t>even if </a:t>
            </a:r>
            <a:r>
              <a:rPr lang="en-US" dirty="0" smtClean="0"/>
              <a:t>he has an access to a similar or even exactly same device.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FAST and SECURE operations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dmitriy.beznosko\AppData\Local\Microsoft\Windows\Temporary Internet Files\Content.IE5\P9R930Q7\MC9000589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570316"/>
            <a:ext cx="1166774" cy="108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88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uses of affordable HRNG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banks</a:t>
            </a:r>
            <a:r>
              <a:rPr lang="en-US" dirty="0" smtClean="0"/>
              <a:t>, various </a:t>
            </a:r>
            <a:r>
              <a:rPr lang="en-US" dirty="0"/>
              <a:t>communications and cell phone </a:t>
            </a:r>
            <a:r>
              <a:rPr lang="en-US" dirty="0" smtClean="0"/>
              <a:t>companies, lotteries</a:t>
            </a:r>
          </a:p>
          <a:p>
            <a:r>
              <a:rPr lang="en-US" dirty="0"/>
              <a:t>government planning offices in their simulations of the economy </a:t>
            </a:r>
            <a:r>
              <a:rPr lang="en-US" dirty="0" smtClean="0"/>
              <a:t>growth</a:t>
            </a:r>
          </a:p>
          <a:p>
            <a:r>
              <a:rPr lang="en-US" dirty="0"/>
              <a:t>scientific Monte-Carlo </a:t>
            </a:r>
            <a:r>
              <a:rPr lang="en-US" dirty="0" smtClean="0"/>
              <a:t>simulations</a:t>
            </a:r>
          </a:p>
          <a:p>
            <a:pPr lvl="3"/>
            <a:r>
              <a:rPr lang="en-US" dirty="0" smtClean="0"/>
              <a:t>Instead of TRandom1,2,3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(end-user?) </a:t>
            </a:r>
            <a:r>
              <a:rPr lang="en-US" dirty="0"/>
              <a:t>data </a:t>
            </a:r>
            <a:r>
              <a:rPr lang="en-US" dirty="0" smtClean="0"/>
              <a:t>cryptography</a:t>
            </a:r>
          </a:p>
          <a:p>
            <a:r>
              <a:rPr lang="en-US" dirty="0"/>
              <a:t>computer games </a:t>
            </a:r>
            <a:endParaRPr lang="en-US" dirty="0" smtClean="0"/>
          </a:p>
          <a:p>
            <a:r>
              <a:rPr lang="en-US" dirty="0"/>
              <a:t>in </a:t>
            </a:r>
            <a:r>
              <a:rPr lang="en-US" dirty="0" smtClean="0"/>
              <a:t>classrooms</a:t>
            </a:r>
          </a:p>
          <a:p>
            <a:r>
              <a:rPr lang="en-US" dirty="0"/>
              <a:t>any other place where large number of true random numbers is required.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048000"/>
            <a:ext cx="2752724" cy="19430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72200" y="4986046"/>
            <a:ext cx="294503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EAS animation, parent – proton at 10</a:t>
            </a:r>
            <a:r>
              <a:rPr lang="en-US" sz="800" baseline="30000" dirty="0"/>
              <a:t>16</a:t>
            </a:r>
            <a:r>
              <a:rPr lang="en-US" sz="800" dirty="0"/>
              <a:t> </a:t>
            </a:r>
            <a:r>
              <a:rPr lang="en-US" sz="800" dirty="0" smtClean="0"/>
              <a:t>eV using CORSIKA</a:t>
            </a:r>
            <a:r>
              <a:rPr lang="en-US" sz="800" baseline="30000" dirty="0" smtClean="0"/>
              <a:t>1</a:t>
            </a:r>
            <a:endParaRPr lang="en-US" sz="800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1371600" y="6443246"/>
            <a:ext cx="7400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8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altLang="en-US" sz="800" dirty="0" smtClean="0">
                <a:latin typeface="Arial" pitchFamily="34" charset="0"/>
                <a:cs typeface="Arial" pitchFamily="34" charset="0"/>
              </a:rPr>
              <a:t>CORSIKA</a:t>
            </a:r>
            <a:r>
              <a:rPr lang="en-US" altLang="en-US" sz="800" dirty="0">
                <a:latin typeface="Arial" pitchFamily="34" charset="0"/>
                <a:cs typeface="Arial" pitchFamily="34" charset="0"/>
              </a:rPr>
              <a:t>: a Monte Carlo code to simulate extensive air showers., by Heck, D.; Knapp, J.; </a:t>
            </a:r>
            <a:r>
              <a:rPr lang="en-US" altLang="en-US" sz="800" dirty="0" err="1">
                <a:latin typeface="Arial" pitchFamily="34" charset="0"/>
                <a:cs typeface="Arial" pitchFamily="34" charset="0"/>
              </a:rPr>
              <a:t>Capdevielle</a:t>
            </a:r>
            <a:r>
              <a:rPr lang="en-US" altLang="en-US" sz="800" dirty="0">
                <a:latin typeface="Arial" pitchFamily="34" charset="0"/>
                <a:cs typeface="Arial" pitchFamily="34" charset="0"/>
              </a:rPr>
              <a:t>, J.~N.; Schatz, G.; </a:t>
            </a:r>
            <a:r>
              <a:rPr lang="en-US" altLang="en-US" sz="800" dirty="0" err="1">
                <a:latin typeface="Arial" pitchFamily="34" charset="0"/>
                <a:cs typeface="Arial" pitchFamily="34" charset="0"/>
              </a:rPr>
              <a:t>Thouw</a:t>
            </a:r>
            <a:r>
              <a:rPr lang="en-US" altLang="en-US" sz="800" dirty="0">
                <a:latin typeface="Arial" pitchFamily="34" charset="0"/>
                <a:cs typeface="Arial" pitchFamily="34" charset="0"/>
              </a:rPr>
              <a:t>, T..~ </a:t>
            </a:r>
            <a:r>
              <a:rPr lang="en-US" altLang="en-US" sz="800" dirty="0" err="1">
                <a:latin typeface="Arial" pitchFamily="34" charset="0"/>
                <a:cs typeface="Arial" pitchFamily="34" charset="0"/>
              </a:rPr>
              <a:t>Forschungszentrum</a:t>
            </a:r>
            <a:r>
              <a:rPr lang="en-US" altLang="en-US" sz="800" dirty="0">
                <a:latin typeface="Arial" pitchFamily="34" charset="0"/>
                <a:cs typeface="Arial" pitchFamily="34" charset="0"/>
              </a:rPr>
              <a:t> Karlsruhe GmbH, Karlsruhe (Germany)., Feb 1998, V + 90 p., TIB Hannover, D-30167 Hannover (Germany</a:t>
            </a:r>
            <a:endParaRPr lang="en-US" sz="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14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799"/>
            <a:ext cx="4800600" cy="487233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Geiger mode sensor operations are widely known in HEP community</a:t>
            </a:r>
          </a:p>
          <a:p>
            <a:r>
              <a:rPr lang="en-US" dirty="0" smtClean="0"/>
              <a:t>Amount </a:t>
            </a:r>
            <a:r>
              <a:rPr lang="en-US" dirty="0"/>
              <a:t>of photons that falls onto the photodiode follows the Poisson </a:t>
            </a:r>
            <a:r>
              <a:rPr lang="en-US" dirty="0" smtClean="0"/>
              <a:t>distribution - random</a:t>
            </a:r>
          </a:p>
          <a:p>
            <a:r>
              <a:rPr lang="en-US" dirty="0" smtClean="0"/>
              <a:t>If absorbed, produced an eclectic pulse that is detected as digital</a:t>
            </a:r>
            <a:r>
              <a:rPr lang="en-US" baseline="30000" dirty="0" smtClean="0"/>
              <a:t>1</a:t>
            </a:r>
            <a:r>
              <a:rPr lang="en-US" dirty="0" smtClean="0"/>
              <a:t> signal (above preset threshold)</a:t>
            </a:r>
          </a:p>
          <a:p>
            <a:r>
              <a:rPr lang="en-US" dirty="0" smtClean="0"/>
              <a:t>QE of photodiode is ~constant (weak dependence on bias and T) </a:t>
            </a:r>
            <a:r>
              <a:rPr lang="en-US" dirty="0"/>
              <a:t>and is on the order of </a:t>
            </a:r>
            <a:r>
              <a:rPr lang="en-US" dirty="0" smtClean="0"/>
              <a:t>~20-30%</a:t>
            </a:r>
          </a:p>
          <a:p>
            <a:r>
              <a:rPr lang="en-US" dirty="0" smtClean="0"/>
              <a:t>Dark noise within gate – random, rare</a:t>
            </a:r>
          </a:p>
          <a:p>
            <a:r>
              <a:rPr lang="en-US" dirty="0" smtClean="0"/>
              <a:t>Late after-pulse is also random, for gate ~100ns falls with signal, no effect</a:t>
            </a:r>
          </a:p>
          <a:p>
            <a:r>
              <a:rPr lang="en-US" dirty="0" smtClean="0"/>
              <a:t>10Mbits for 100ns gate, can go higher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32637065"/>
              </p:ext>
            </p:extLst>
          </p:nvPr>
        </p:nvGraphicFramePr>
        <p:xfrm>
          <a:off x="5715000" y="381000"/>
          <a:ext cx="3051741" cy="3063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1" r:id="rId3" imgW="3108703" imgH="3120894" progId="">
                  <p:embed/>
                </p:oleObj>
              </mc:Choice>
              <mc:Fallback>
                <p:oleObj r:id="rId3" imgW="3108703" imgH="3120894" progId="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81000"/>
                        <a:ext cx="3051741" cy="30637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134" name="Picture 6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457" y="4191000"/>
            <a:ext cx="385354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19800" y="3352800"/>
            <a:ext cx="30371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https://indico.cern.ch/event/41044/session/48/contribution/7/material/slides/0.pdf</a:t>
            </a:r>
          </a:p>
        </p:txBody>
      </p:sp>
      <p:sp>
        <p:nvSpPr>
          <p:cNvPr id="8" name="Rectangle 7"/>
          <p:cNvSpPr/>
          <p:nvPr/>
        </p:nvSpPr>
        <p:spPr>
          <a:xfrm>
            <a:off x="5029199" y="5715000"/>
            <a:ext cx="40059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err="1" smtClean="0"/>
              <a:t>K.Abe</a:t>
            </a:r>
            <a:r>
              <a:rPr lang="en-US" sz="800" dirty="0" smtClean="0"/>
              <a:t> at</a:t>
            </a:r>
            <a:r>
              <a:rPr lang="en-US" sz="800" dirty="0"/>
              <a:t>. al. (T2K Collaboration),  "The T2K Experiment", </a:t>
            </a:r>
            <a:r>
              <a:rPr lang="en-US" sz="800" dirty="0" err="1"/>
              <a:t>Nucl</a:t>
            </a:r>
            <a:r>
              <a:rPr lang="en-US" sz="800" dirty="0"/>
              <a:t>. </a:t>
            </a:r>
            <a:r>
              <a:rPr lang="en-US" sz="800" dirty="0" err="1"/>
              <a:t>Instrum</a:t>
            </a:r>
            <a:r>
              <a:rPr lang="en-US" sz="800" dirty="0"/>
              <a:t>. Meth. A659 (2011) 106–135 Jun 06, 2011  </a:t>
            </a:r>
            <a:r>
              <a:rPr lang="en-US" sz="800" dirty="0" err="1"/>
              <a:t>doi</a:t>
            </a:r>
            <a:r>
              <a:rPr lang="en-US" sz="800" dirty="0"/>
              <a:t>: 10.1016/j.nima.2011.06.067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" y="6320135"/>
            <a:ext cx="52142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800" baseline="30000" dirty="0" smtClean="0"/>
              <a:t>1</a:t>
            </a:r>
            <a:r>
              <a:rPr lang="en-US" sz="800" dirty="0" smtClean="0"/>
              <a:t>A</a:t>
            </a:r>
            <a:r>
              <a:rPr lang="en-US" sz="800" dirty="0"/>
              <a:t>. </a:t>
            </a:r>
            <a:r>
              <a:rPr lang="en-US" sz="800" dirty="0" err="1"/>
              <a:t>Dyshkant</a:t>
            </a:r>
            <a:r>
              <a:rPr lang="en-US" sz="800" dirty="0"/>
              <a:t>, D. Beznosko, G. </a:t>
            </a:r>
            <a:r>
              <a:rPr lang="en-US" sz="800" dirty="0" err="1"/>
              <a:t>Blazey</a:t>
            </a:r>
            <a:r>
              <a:rPr lang="en-US" sz="800" dirty="0"/>
              <a:t>, D. Chakraborty, K. Francis, D. </a:t>
            </a:r>
            <a:r>
              <a:rPr lang="en-US" sz="800" dirty="0" err="1"/>
              <a:t>Kubik</a:t>
            </a:r>
            <a:r>
              <a:rPr lang="en-US" sz="800" dirty="0"/>
              <a:t> et al., "Small scintillating cells as the active elements in a digital hadron calorimeter for the </a:t>
            </a:r>
            <a:r>
              <a:rPr lang="en-US" sz="800" dirty="0" err="1"/>
              <a:t>e+e</a:t>
            </a:r>
            <a:r>
              <a:rPr lang="en-US" sz="800" dirty="0"/>
              <a:t>- linear collider detector" 2004 J. Phys. G: </a:t>
            </a:r>
            <a:r>
              <a:rPr lang="en-US" sz="800" dirty="0" err="1"/>
              <a:t>Nucl</a:t>
            </a:r>
            <a:r>
              <a:rPr lang="en-US" sz="800" dirty="0"/>
              <a:t>. Part. Phys. 30 N1-N16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0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812" y="3505200"/>
            <a:ext cx="8229600" cy="2895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400pixel 1mm</a:t>
            </a:r>
            <a:r>
              <a:rPr lang="en-US" baseline="30000" dirty="0" smtClean="0"/>
              <a:t>2</a:t>
            </a:r>
            <a:r>
              <a:rPr lang="en-US" dirty="0" smtClean="0"/>
              <a:t> Hamamatsu MPPC was used</a:t>
            </a:r>
          </a:p>
          <a:p>
            <a:pPr lvl="1"/>
            <a:r>
              <a:rPr lang="en-US" dirty="0" smtClean="0"/>
              <a:t>Pulse </a:t>
            </a:r>
            <a:r>
              <a:rPr lang="en-US" dirty="0"/>
              <a:t>Width ~</a:t>
            </a:r>
            <a:r>
              <a:rPr lang="en-US" dirty="0" smtClean="0"/>
              <a:t>20ns </a:t>
            </a:r>
            <a:r>
              <a:rPr lang="en-US" dirty="0"/>
              <a:t>– max</a:t>
            </a:r>
            <a:r>
              <a:rPr lang="en-US" dirty="0" smtClean="0"/>
              <a:t>. up to 50MHz in theory</a:t>
            </a:r>
          </a:p>
          <a:p>
            <a:pPr lvl="1"/>
            <a:r>
              <a:rPr lang="en-US" dirty="0" smtClean="0"/>
              <a:t>Bias 70.2 ±0.1V slowly changing over time, short time stability better then 0.01V</a:t>
            </a:r>
          </a:p>
          <a:p>
            <a:r>
              <a:rPr lang="en-US" dirty="0"/>
              <a:t>set a threshold (at ~ </a:t>
            </a:r>
            <a:r>
              <a:rPr lang="en-US" dirty="0" smtClean="0"/>
              <a:t>-5mV</a:t>
            </a:r>
            <a:r>
              <a:rPr lang="en-US" dirty="0"/>
              <a:t>) </a:t>
            </a:r>
            <a:r>
              <a:rPr lang="en-US" dirty="0" smtClean="0"/>
              <a:t>- </a:t>
            </a:r>
            <a:r>
              <a:rPr lang="en-US" dirty="0"/>
              <a:t>separates the pedestal from the </a:t>
            </a:r>
            <a:r>
              <a:rPr lang="en-US" dirty="0" smtClean="0"/>
              <a:t>signal</a:t>
            </a:r>
          </a:p>
          <a:p>
            <a:pPr lvl="1"/>
            <a:r>
              <a:rPr lang="en-US" dirty="0"/>
              <a:t>the values below </a:t>
            </a:r>
            <a:r>
              <a:rPr lang="en-US" dirty="0" smtClean="0"/>
              <a:t>converted </a:t>
            </a:r>
            <a:r>
              <a:rPr lang="en-US" dirty="0"/>
              <a:t>into the bit of value 1, and above it to </a:t>
            </a:r>
            <a:r>
              <a:rPr lang="en-US" dirty="0" smtClean="0"/>
              <a:t>0</a:t>
            </a:r>
          </a:p>
          <a:p>
            <a:r>
              <a:rPr lang="en-US" dirty="0" smtClean="0"/>
              <a:t>The </a:t>
            </a:r>
            <a:r>
              <a:rPr lang="en-US" dirty="0"/>
              <a:t>resultant is the integral probability of signal being </a:t>
            </a:r>
            <a:r>
              <a:rPr lang="en-US" dirty="0" smtClean="0"/>
              <a:t>detected or not</a:t>
            </a:r>
          </a:p>
          <a:p>
            <a:r>
              <a:rPr lang="en-US" dirty="0" smtClean="0"/>
              <a:t>But its not 50% of 1 and 50% of 0. </a:t>
            </a:r>
          </a:p>
          <a:p>
            <a:pPr lvl="1"/>
            <a:r>
              <a:rPr lang="en-US" dirty="0" smtClean="0"/>
              <a:t>even if tune to have it so, parameters (bias, T, etc…) drift in time</a:t>
            </a:r>
          </a:p>
          <a:p>
            <a:pPr lvl="1"/>
            <a:r>
              <a:rPr lang="en-US" dirty="0" smtClean="0"/>
              <a:t>Can use randomness extractor </a:t>
            </a:r>
            <a:r>
              <a:rPr lang="en-US" dirty="0"/>
              <a:t>algorithm (e.g. AMLS</a:t>
            </a:r>
            <a:r>
              <a:rPr lang="en-US" baseline="30000" dirty="0"/>
              <a:t>1</a:t>
            </a:r>
            <a:r>
              <a:rPr lang="en-US" dirty="0"/>
              <a:t>) </a:t>
            </a:r>
            <a:r>
              <a:rPr lang="en-US" dirty="0" smtClean="0"/>
              <a:t>and local stability (order of a second or less if needed)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77926" y="1703614"/>
            <a:ext cx="5354788" cy="1519918"/>
            <a:chOff x="1409323" y="1528082"/>
            <a:chExt cx="5354788" cy="1519918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9323" y="1528082"/>
              <a:ext cx="5354788" cy="1519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>
              <a:off x="5355772" y="1698172"/>
              <a:ext cx="0" cy="31568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065" y="763423"/>
            <a:ext cx="3302935" cy="3053752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8077200" y="3048000"/>
            <a:ext cx="0" cy="769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200" y="6320135"/>
            <a:ext cx="8763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900" baseline="30000" dirty="0" smtClean="0"/>
              <a:t>1</a:t>
            </a:r>
            <a:r>
              <a:rPr lang="en-US" sz="900" b="1" dirty="0"/>
              <a:t>Peres, Yuval.</a:t>
            </a:r>
            <a:r>
              <a:rPr lang="en-US" sz="900" dirty="0"/>
              <a:t> Iterating von Neumann's Procedure for Extracting Random Bits. </a:t>
            </a:r>
            <a:r>
              <a:rPr lang="en-US" sz="900" i="1" dirty="0"/>
              <a:t>The Annals of Statistics, 1992, pp 590-597</a:t>
            </a:r>
            <a:endParaRPr lang="en-US" sz="9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072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von Neumann's </a:t>
            </a:r>
            <a:r>
              <a:rPr lang="en-US" dirty="0" smtClean="0"/>
              <a:t>Procedure in AMLS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274320" lvl="1" indent="0">
              <a:buNone/>
            </a:pPr>
            <a:r>
              <a:rPr lang="en-US" i="1" dirty="0"/>
              <a:t>P(1)=p, P(0)=1-p</a:t>
            </a:r>
          </a:p>
          <a:p>
            <a:pPr marL="274320" lvl="1" indent="0">
              <a:buNone/>
            </a:pPr>
            <a:r>
              <a:rPr lang="en-US" i="1" dirty="0"/>
              <a:t>P(11)=p</a:t>
            </a:r>
            <a:r>
              <a:rPr lang="en-US" i="1" baseline="30000" dirty="0"/>
              <a:t>2</a:t>
            </a:r>
            <a:r>
              <a:rPr lang="en-US" i="1" dirty="0"/>
              <a:t>, P(00)=(1-p)</a:t>
            </a:r>
            <a:r>
              <a:rPr lang="en-US" i="1" baseline="30000" dirty="0"/>
              <a:t>2</a:t>
            </a:r>
            <a:r>
              <a:rPr lang="en-US" i="1" dirty="0"/>
              <a:t>, P(10)=p(1-p),P(01)=(1-p)p</a:t>
            </a:r>
          </a:p>
          <a:p>
            <a:pPr marL="274320" lvl="1" indent="0">
              <a:buNone/>
            </a:pPr>
            <a:r>
              <a:rPr lang="en-US" i="1" dirty="0"/>
              <a:t>P(10)=P(01)  QED</a:t>
            </a:r>
          </a:p>
          <a:p>
            <a:r>
              <a:rPr lang="en-US" dirty="0" smtClean="0"/>
              <a:t>Start with 1 and 0 sequence that is uneven</a:t>
            </a:r>
          </a:p>
          <a:p>
            <a:r>
              <a:rPr lang="en-US" dirty="0" smtClean="0"/>
              <a:t>Fold in half, 00 and 11are skipped</a:t>
            </a:r>
          </a:p>
          <a:p>
            <a:r>
              <a:rPr lang="en-US" dirty="0" smtClean="0"/>
              <a:t>From 01, 10 use first only, discard used, get equal seq.</a:t>
            </a:r>
          </a:p>
          <a:p>
            <a:r>
              <a:rPr lang="en-US" dirty="0" smtClean="0"/>
              <a:t>Can go further and fold resulting in half again</a:t>
            </a:r>
          </a:p>
          <a:p>
            <a:r>
              <a:rPr lang="en-US" dirty="0" smtClean="0"/>
              <a:t>Comes from un-biasing the unfair coin – the transitions between 2 binary states are always ‘fair’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101111101010111010111011010111011011111010101001011111: fold</a:t>
            </a:r>
          </a:p>
          <a:p>
            <a:pPr lvl="1"/>
            <a:r>
              <a:rPr lang="en-US" dirty="0" smtClean="0"/>
              <a:t>101111101010111010111011010            111011011111010101001011111</a:t>
            </a:r>
          </a:p>
          <a:p>
            <a:pPr lvl="1"/>
            <a:r>
              <a:rPr lang="en-US" dirty="0" smtClean="0"/>
              <a:t>Take one of the lines with used removed (1</a:t>
            </a:r>
            <a:r>
              <a:rPr lang="en-US" baseline="30000" dirty="0" smtClean="0"/>
              <a:t>st</a:t>
            </a:r>
            <a:r>
              <a:rPr lang="en-US" dirty="0" smtClean="0"/>
              <a:t> here) and fold  again   11111101                                                                                    11011011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96345" y="5105400"/>
            <a:ext cx="228600" cy="609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352938" y="5116283"/>
            <a:ext cx="228600" cy="609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189655" y="5943600"/>
            <a:ext cx="228600" cy="609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31773" y="5963814"/>
            <a:ext cx="228600" cy="609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C:\Users\dmitriy.beznosko\AppData\Local\Microsoft\Windows\Temporary Internet Files\Content.IE5\JP0AR6Q4\CygnusGol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371600"/>
            <a:ext cx="1860062" cy="145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84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Tests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rmAutofit/>
          </a:bodyPr>
          <a:lstStyle/>
          <a:p>
            <a:r>
              <a:rPr lang="en-US" sz="2000" dirty="0"/>
              <a:t>For each </a:t>
            </a:r>
            <a:r>
              <a:rPr lang="en-US" sz="2000" dirty="0" smtClean="0"/>
              <a:t>test, </a:t>
            </a:r>
            <a:r>
              <a:rPr lang="en-US" sz="2000" dirty="0"/>
              <a:t>a theoretical result is </a:t>
            </a:r>
            <a:r>
              <a:rPr lang="en-US" sz="2000" dirty="0" smtClean="0"/>
              <a:t>\known </a:t>
            </a:r>
            <a:r>
              <a:rPr lang="en-US" sz="2000" dirty="0"/>
              <a:t>for a sample of ‘perfect’ random data, thus allowing a </a:t>
            </a:r>
            <a:r>
              <a:rPr lang="en-US" sz="2000" dirty="0" smtClean="0"/>
              <a:t>comparison</a:t>
            </a:r>
          </a:p>
          <a:p>
            <a:r>
              <a:rPr lang="en-US" sz="2000" dirty="0" smtClean="0"/>
              <a:t>Show only most illustrative tests.</a:t>
            </a:r>
          </a:p>
          <a:p>
            <a:r>
              <a:rPr lang="en-US" sz="2000" dirty="0" smtClean="0"/>
              <a:t>Graphical. </a:t>
            </a:r>
          </a:p>
          <a:p>
            <a:pPr lvl="1"/>
            <a:r>
              <a:rPr lang="en-US" sz="1800" dirty="0" smtClean="0"/>
              <a:t>The bits are read by 8 as a single unsigned integer </a:t>
            </a:r>
          </a:p>
          <a:p>
            <a:pPr lvl="1"/>
            <a:r>
              <a:rPr lang="en-US" sz="1800" dirty="0" smtClean="0"/>
              <a:t>Resultant </a:t>
            </a:r>
            <a:r>
              <a:rPr lang="en-US" sz="1800" dirty="0"/>
              <a:t>value (0-255) is plotted as a pixel </a:t>
            </a:r>
            <a:r>
              <a:rPr lang="en-US" sz="1800" dirty="0" smtClean="0"/>
              <a:t>brightness</a:t>
            </a:r>
          </a:p>
          <a:p>
            <a:pPr lvl="1"/>
            <a:r>
              <a:rPr lang="en-US" sz="1800" dirty="0" smtClean="0"/>
              <a:t>No patterns visible</a:t>
            </a:r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r>
              <a:rPr lang="en-US" sz="1800" dirty="0" smtClean="0"/>
              <a:t>‘Birthday’ test  also shows good quality, lengthy result and description in </a:t>
            </a:r>
            <a:r>
              <a:rPr lang="en-US" sz="1800" baseline="30000" dirty="0" smtClean="0"/>
              <a:t>1</a:t>
            </a:r>
            <a:endParaRPr lang="en-US" sz="18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6172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aseline="30000" dirty="0" smtClean="0"/>
              <a:t>1</a:t>
            </a:r>
            <a:r>
              <a:rPr lang="en-US" sz="900" dirty="0"/>
              <a:t>D. Beznosko, T. Beremkulov, A. Duspayev, A. </a:t>
            </a:r>
            <a:r>
              <a:rPr lang="en-US" sz="900" dirty="0" err="1"/>
              <a:t>Iakovlev</a:t>
            </a:r>
            <a:r>
              <a:rPr lang="en-US" sz="900" dirty="0"/>
              <a:t>, A. </a:t>
            </a:r>
            <a:r>
              <a:rPr lang="en-US" sz="900" dirty="0" err="1"/>
              <a:t>Tailakov</a:t>
            </a:r>
            <a:r>
              <a:rPr lang="en-US" sz="900" dirty="0"/>
              <a:t>, M. Yessenov. "A Physical Principle for </a:t>
            </a:r>
            <a:r>
              <a:rPr lang="en-US" sz="900" dirty="0" smtClean="0"/>
              <a:t> Fast </a:t>
            </a:r>
            <a:r>
              <a:rPr lang="en-US" sz="900" dirty="0"/>
              <a:t>and Miniature Random Number Hardware Generator Using MPPC Photo Detector." JOURNAL OF ADVANCES IN </a:t>
            </a:r>
            <a:r>
              <a:rPr lang="en-US" sz="900" dirty="0" smtClean="0"/>
              <a:t>PHYSICS </a:t>
            </a:r>
            <a:r>
              <a:rPr lang="en-US" sz="900" dirty="0"/>
              <a:t>[Online], 7.3 (2015): 1970-1975. Web. 19 Jun. </a:t>
            </a:r>
            <a:r>
              <a:rPr lang="en-US" sz="900" dirty="0" smtClean="0"/>
              <a:t>2015</a:t>
            </a:r>
          </a:p>
          <a:p>
            <a:r>
              <a:rPr lang="en-US" sz="900" dirty="0" smtClean="0"/>
              <a:t> </a:t>
            </a:r>
            <a:r>
              <a:rPr lang="en-US" sz="900" dirty="0"/>
              <a:t>Preprint</a:t>
            </a:r>
            <a:r>
              <a:rPr lang="en-US" sz="900" dirty="0" smtClean="0"/>
              <a:t>: D</a:t>
            </a:r>
            <a:r>
              <a:rPr lang="en-US" sz="900" dirty="0"/>
              <a:t>. </a:t>
            </a:r>
            <a:r>
              <a:rPr lang="en-US" sz="900" dirty="0" err="1"/>
              <a:t>Beznosko</a:t>
            </a:r>
            <a:r>
              <a:rPr lang="en-US" sz="900" dirty="0"/>
              <a:t>, T. </a:t>
            </a:r>
            <a:r>
              <a:rPr lang="en-US" sz="900" dirty="0" err="1"/>
              <a:t>Beremkulov</a:t>
            </a:r>
            <a:r>
              <a:rPr lang="en-US" sz="900" dirty="0"/>
              <a:t>, A. </a:t>
            </a:r>
            <a:r>
              <a:rPr lang="en-US" sz="900" dirty="0" err="1"/>
              <a:t>Duspayev</a:t>
            </a:r>
            <a:r>
              <a:rPr lang="en-US" sz="900" dirty="0"/>
              <a:t>, A. </a:t>
            </a:r>
            <a:r>
              <a:rPr lang="en-US" sz="900" dirty="0" err="1"/>
              <a:t>Iakovlev</a:t>
            </a:r>
            <a:r>
              <a:rPr lang="en-US" sz="900" dirty="0"/>
              <a:t>, A. </a:t>
            </a:r>
            <a:r>
              <a:rPr lang="en-US" sz="900" dirty="0" err="1"/>
              <a:t>Tailakov</a:t>
            </a:r>
            <a:r>
              <a:rPr lang="en-US" sz="900" dirty="0"/>
              <a:t>, M. </a:t>
            </a:r>
            <a:r>
              <a:rPr lang="en-US" sz="900" dirty="0" err="1"/>
              <a:t>Yessenov</a:t>
            </a:r>
            <a:r>
              <a:rPr lang="en-US" sz="900" dirty="0"/>
              <a:t> "Random Number Hardware Generator Using Geiger-Mode Avalanche Photo Detector", January 2015, arXiv:1501.05521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03" y="3721100"/>
            <a:ext cx="6747997" cy="19177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33400" y="1295400"/>
            <a:ext cx="8229600" cy="2362200"/>
            <a:chOff x="533400" y="1295400"/>
            <a:chExt cx="8229600" cy="2362200"/>
          </a:xfrm>
        </p:grpSpPr>
        <p:sp>
          <p:nvSpPr>
            <p:cNvPr id="7" name="Rounded Rectangle 6"/>
            <p:cNvSpPr/>
            <p:nvPr/>
          </p:nvSpPr>
          <p:spPr>
            <a:xfrm>
              <a:off x="533400" y="1295400"/>
              <a:ext cx="8229600" cy="2362200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Same graphical representation of .pdf file in [</a:t>
              </a:r>
              <a:r>
                <a:rPr lang="en-US" baseline="30000" dirty="0" smtClean="0"/>
                <a:t>1</a:t>
              </a:r>
              <a:r>
                <a:rPr lang="en-US" dirty="0" smtClean="0"/>
                <a:t>], patterns visible </a:t>
              </a:r>
              <a:endParaRPr lang="en-US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654"/>
            <a:stretch/>
          </p:blipFill>
          <p:spPr bwMode="auto">
            <a:xfrm>
              <a:off x="1155864" y="1371600"/>
              <a:ext cx="7226136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0" y="5898"/>
            <a:ext cx="2794000" cy="53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5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723</TotalTime>
  <Words>2158</Words>
  <Application>Microsoft Office PowerPoint</Application>
  <PresentationFormat>On-screen Show (4:3)</PresentationFormat>
  <Paragraphs>241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Clarity</vt:lpstr>
      <vt:lpstr>High-speed Hardware random number generator</vt:lpstr>
      <vt:lpstr>Motivation</vt:lpstr>
      <vt:lpstr>Example: Short intro to secure computing</vt:lpstr>
      <vt:lpstr>PRNGs and HRNGs</vt:lpstr>
      <vt:lpstr>Other uses of affordable HRNG</vt:lpstr>
      <vt:lpstr>Operational Principle</vt:lpstr>
      <vt:lpstr>Experimental Setup</vt:lpstr>
      <vt:lpstr>von Neumann's Procedure in AMLS</vt:lpstr>
      <vt:lpstr>Output Tests1</vt:lpstr>
      <vt:lpstr>Output Tests cont’d</vt:lpstr>
      <vt:lpstr>Prototype design in progress</vt:lpstr>
      <vt:lpstr>Commercialization possibility: Innovative Hi-Speed USB3 Quantum True-Random Number Generator</vt:lpstr>
      <vt:lpstr>Competitors</vt:lpstr>
      <vt:lpstr>Competitors</vt:lpstr>
      <vt:lpstr>CONCLUSION</vt:lpstr>
      <vt:lpstr>Existing patents</vt:lpstr>
      <vt:lpstr>Безопасность данных -краткое введение </vt:lpstr>
      <vt:lpstr>ПГСЧ и АГСЧ</vt:lpstr>
      <vt:lpstr>Инновационный Высокоскоростной USB3 Квантовый Генератор Случайных Чисел</vt:lpstr>
      <vt:lpstr>Принцип Работы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High-speed Hardware random number generator</dc:title>
  <dc:creator>Dmitriy Beznosko</dc:creator>
  <cp:lastModifiedBy>ookamiyokai</cp:lastModifiedBy>
  <cp:revision>119</cp:revision>
  <dcterms:created xsi:type="dcterms:W3CDTF">2006-08-16T00:00:00Z</dcterms:created>
  <dcterms:modified xsi:type="dcterms:W3CDTF">2015-07-07T08:38:27Z</dcterms:modified>
</cp:coreProperties>
</file>